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780" r:id="rId2"/>
  </p:sldMasterIdLst>
  <p:sldIdLst>
    <p:sldId id="256" r:id="rId3"/>
    <p:sldId id="257" r:id="rId4"/>
    <p:sldId id="258" r:id="rId5"/>
    <p:sldId id="263" r:id="rId6"/>
    <p:sldId id="268" r:id="rId7"/>
    <p:sldId id="269" r:id="rId8"/>
    <p:sldId id="262" r:id="rId9"/>
    <p:sldId id="264" r:id="rId10"/>
    <p:sldId id="265" r:id="rId11"/>
    <p:sldId id="267" r:id="rId12"/>
    <p:sldId id="270" r:id="rId13"/>
    <p:sldId id="271" r:id="rId14"/>
    <p:sldId id="272" r:id="rId15"/>
    <p:sldId id="274" r:id="rId16"/>
    <p:sldId id="260" r:id="rId17"/>
    <p:sldId id="261" r:id="rId18"/>
    <p:sldId id="259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60"/>
  </p:normalViewPr>
  <p:slideViewPr>
    <p:cSldViewPr snapToGrid="0">
      <p:cViewPr>
        <p:scale>
          <a:sx n="100" d="100"/>
          <a:sy n="100" d="100"/>
        </p:scale>
        <p:origin x="-211" y="-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8C459B-C693-410C-95BD-33CF12129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EC51E5B-38C8-48F0-8F1E-39C2D3F70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A75516-6DCE-4787-8779-5E4B5E81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E0-15AD-4431-BB42-94AC35895A2E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A12495E-BFA4-4808-994B-4EABE880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623ED22-9F58-4432-8421-DAD70CD74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6F7A-B74B-462C-BBD1-B5B07517B4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74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8E4C7D-CAF5-4B65-BA03-A7CE0133A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6EBC0B2-1DE3-4AD0-8149-B923D07C1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BA88965-7AC8-4C75-9A75-C265428A3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E0-15AD-4431-BB42-94AC35895A2E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B1CEE7F-F3ED-41CD-9221-3EA66B73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6DB6DC4-8C6B-4C6A-BA0E-A4D5BFC7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6F7A-B74B-462C-BBD1-B5B07517B4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92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1CD47CB-AD5D-496D-AFFB-942A3924F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9B58A19-1B5D-47AC-8378-009F2ABA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7277C3B-0B77-4C7B-936C-86FF4458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E0-15AD-4431-BB42-94AC35895A2E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E04C925-56E1-41DD-869D-351280CE3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1A643AD-1AFC-49E2-AED5-E22BEAF4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6F7A-B74B-462C-BBD1-B5B07517B4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0098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10E8-EBD6-4AC0-B8B7-B2D32945A2ED}" type="datetimeFigureOut">
              <a:rPr lang="hu-HU" smtClean="0"/>
              <a:t>2022. 02. 01.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969-589A-4ABC-A37D-6EEA2B42E34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047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768DFA-60B0-4DD9-A47E-2A55065C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3285C8-0855-468D-A6EF-60B40DD09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3EAE25-B223-43D4-A353-AB987F85E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E0-15AD-4431-BB42-94AC35895A2E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E624E1-D148-4E55-8C85-98C77FD6B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AD6770-62E9-44CE-AE35-59406AE4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6F7A-B74B-462C-BBD1-B5B07517B4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30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67A219-0789-4381-A65A-62803454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DCC79D-CCB3-4901-BB09-ECD5BDAF1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81AB63-73FB-41AE-91C2-E2FF3AF2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E0-15AD-4431-BB42-94AC35895A2E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EDAB69C-AB63-40A2-9B5E-285EF837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47BCAA-0F70-4B04-970C-44EE9A8F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6F7A-B74B-462C-BBD1-B5B07517B4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4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12C8E4-F23E-4E58-9EC6-E2E111B8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BF5141-5187-491F-8D20-42E15AF1A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5C70A06-2795-4715-BEC7-5CAB62868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3B87171-CD15-48E7-8F6F-A850273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E0-15AD-4431-BB42-94AC35895A2E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EF36FDA-7EC7-41F7-B38F-50C95982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78AC485-668F-4364-BD62-F2080E99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6F7A-B74B-462C-BBD1-B5B07517B4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290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1E802D-CE87-47D1-ABB5-51AD586C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0437A1D-C6A3-4306-BECE-01A4F651F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F43987D-7BE7-46CA-9842-27EE4AAB8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C73F412-5646-4C60-BA5F-8A19CBD5B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D724421-70F4-4CF1-8381-83083F89C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24D9551-2C13-4077-B119-09F31406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E0-15AD-4431-BB42-94AC35895A2E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49A0EDC-7080-48AE-A154-59C53C19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6A7B26C-620F-4949-887D-2A3AFD18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6F7A-B74B-462C-BBD1-B5B07517B4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20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00CF5E-EBED-40BA-B2A8-EC596138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D981365-423E-4688-9D66-BE7C1B4B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E0-15AD-4431-BB42-94AC35895A2E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FCD841D-76A5-4C93-AB75-F5DF837C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DB1DDCC-DDDD-443E-B5DE-95E42C0B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6F7A-B74B-462C-BBD1-B5B07517B4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46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1734F97-A22B-44CE-82CD-4AF743C1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E0-15AD-4431-BB42-94AC35895A2E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EEC1A23-D7F5-4966-A9A8-16BB907C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1543793-D75B-43E0-9F0C-F0BEE852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6F7A-B74B-462C-BBD1-B5B07517B4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408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6D3A7B-DFC9-45F5-B046-8FE0E68F3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2EA01C-BA89-42EA-8E56-FAD6036C6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56598C1-B06B-4E6E-9A8C-D28F16AD2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BFA44D-F8D9-4771-BD64-6F030DF2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E0-15AD-4431-BB42-94AC35895A2E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624DB5E-22E5-414B-A8FC-256A2E58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E537460-DF19-4F55-916E-82C46521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6F7A-B74B-462C-BBD1-B5B07517B4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521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D3F7B7-DF25-4462-B2E5-594C34ED4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01F0124-4281-447D-99BA-8B4CDABC3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A1CDB2C-958B-42C2-83F1-5D3B0EA59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03B9876-7E53-4932-880F-461882F6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1E0-15AD-4431-BB42-94AC35895A2E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0541039-DFFF-4D91-9440-D416051C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DE0AF3A-7469-4155-8FB4-DCE54D48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6F7A-B74B-462C-BBD1-B5B07517B4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572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E44D1BD-11E8-463F-9744-C26CE36C9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34B1ECE-9575-4271-AC89-ED258FD3E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EAA275C-5A25-4159-B530-5C7F76448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271E0-15AD-4431-BB42-94AC35895A2E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237D0BE-22BD-48D4-9F51-64D01F605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0FB169B-4CB4-4C82-997D-F42785ED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36F7A-B74B-462C-BBD1-B5B07517B4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29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E5DFDD-5404-4581-B101-1EF50B7A2616}" type="datetimeFigureOut">
              <a:rPr lang="hu-HU" smtClean="0"/>
              <a:t>2022. 02. 01.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308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reformatus.hu/vilagban/testveregyhazak-es-nemzetkozi-szervezetek/egyeb-aktiv-testverkapcsolatok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s://reformatus.hu/vilagban/testveregyhazak-es-nemzetkozi-szervezetek/egyeb-aktiv-testverkapcsolatok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7MpIK8yflM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honlap.parokia.hu/data/kollegium/hang/2010/11/25/143.mp3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formatus.hu/egysegben/magyar-reformatusok-karpat-medenceb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7MpIK8yflM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0zvgw12shZY&amp;t=1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>
            <a:extLst>
              <a:ext uri="{FF2B5EF4-FFF2-40B4-BE49-F238E27FC236}">
                <a16:creationId xmlns:a16="http://schemas.microsoft.com/office/drawing/2014/main" id="{306A7B9C-8055-4F65-A4D6-0ACAD1EDF216}"/>
              </a:ext>
            </a:extLst>
          </p:cNvPr>
          <p:cNvSpPr/>
          <p:nvPr/>
        </p:nvSpPr>
        <p:spPr>
          <a:xfrm>
            <a:off x="1800683" y="181846"/>
            <a:ext cx="3589760" cy="28851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4245043D-4302-4A7A-8DBC-135D0616F20A}"/>
              </a:ext>
            </a:extLst>
          </p:cNvPr>
          <p:cNvSpPr/>
          <p:nvPr/>
        </p:nvSpPr>
        <p:spPr>
          <a:xfrm>
            <a:off x="6801557" y="181846"/>
            <a:ext cx="3589760" cy="28851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88B83CA-3653-40E8-A9EF-BC22DD9FF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057" y="3298372"/>
            <a:ext cx="9535886" cy="21236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b="1" dirty="0">
                <a:solidFill>
                  <a:schemeClr val="bg1"/>
                </a:solidFill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b="1" dirty="0">
                <a:solidFill>
                  <a:schemeClr val="bg1"/>
                </a:solidFill>
                <a:cs typeface="Arial" panose="020B0604020202020204" pitchFamily="34" charset="0"/>
              </a:rPr>
              <a:t>Reformátusok a határainkon túl</a:t>
            </a:r>
          </a:p>
          <a:p>
            <a:pPr algn="ctr" eaLnBrk="1" hangingPunct="1"/>
            <a:r>
              <a:rPr lang="hu-HU" sz="4400" i="0" cap="none" dirty="0">
                <a:solidFill>
                  <a:schemeClr val="bg1"/>
                </a:solidFill>
                <a:effectLst/>
                <a:latin typeface="+mj-lt"/>
              </a:rPr>
              <a:t>(Ézsaiás 43,1</a:t>
            </a:r>
            <a:r>
              <a:rPr lang="hu-HU" sz="4400" cap="none" dirty="0">
                <a:solidFill>
                  <a:schemeClr val="bg1"/>
                </a:solidFill>
                <a:latin typeface="+mj-lt"/>
              </a:rPr>
              <a:t>–</a:t>
            </a:r>
            <a:r>
              <a:rPr lang="hu-HU" sz="4400" i="0" cap="none" dirty="0">
                <a:solidFill>
                  <a:schemeClr val="bg1"/>
                </a:solidFill>
                <a:effectLst/>
                <a:latin typeface="+mj-lt"/>
              </a:rPr>
              <a:t>2)</a:t>
            </a:r>
            <a:endParaRPr lang="hu-HU" altLang="hu-HU" sz="4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389B91-24C7-4F13-A066-6607FDED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48255"/>
            <a:ext cx="10364451" cy="918545"/>
          </a:xfrm>
        </p:spPr>
        <p:txBody>
          <a:bodyPr/>
          <a:lstStyle/>
          <a:p>
            <a:r>
              <a:rPr lang="hu-HU" dirty="0"/>
              <a:t>Reformátusok a világban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A2EF7BB-850B-4624-A428-D0E1D192A313}"/>
              </a:ext>
            </a:extLst>
          </p:cNvPr>
          <p:cNvSpPr txBox="1"/>
          <p:nvPr/>
        </p:nvSpPr>
        <p:spPr>
          <a:xfrm>
            <a:off x="8421132" y="3785978"/>
            <a:ext cx="3439886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Nézz utána, milyen egyházakkal van testvérkapcsolata egyházunknak!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31A36476-7178-4E31-8B19-11ABD5342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5926" y="1066800"/>
            <a:ext cx="3966074" cy="2725271"/>
          </a:xfrm>
        </p:spPr>
        <p:txBody>
          <a:bodyPr/>
          <a:lstStyle/>
          <a:p>
            <a:pPr marL="0" indent="0" algn="ctr">
              <a:buNone/>
            </a:pPr>
            <a:r>
              <a:rPr lang="hu-HU" cap="none" dirty="0"/>
              <a:t>A világ számos országában élnek reformátusok, Hollandiában, Skóciában, az Egyesült Államokban és Dél-Koreában a lakosság jelentős részét jelentik. Tanulmányozzátok közösen a térképet!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05CD3B2-C868-489E-B2F9-4093DD9BB5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96" t="17214" r="16095"/>
          <a:stretch/>
        </p:blipFill>
        <p:spPr>
          <a:xfrm>
            <a:off x="-5394" y="911887"/>
            <a:ext cx="8231320" cy="564994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0312E74-2915-4709-8EAA-B32AA6F98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016" y="5455577"/>
            <a:ext cx="137498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480552-5511-4C49-8635-3414AFEA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82881"/>
            <a:ext cx="10364451" cy="1321153"/>
          </a:xfrm>
        </p:spPr>
        <p:txBody>
          <a:bodyPr/>
          <a:lstStyle/>
          <a:p>
            <a:r>
              <a:rPr lang="hu-HU" dirty="0"/>
              <a:t>Testvérkapcsolatunk az Ír presbiteriánus egyházzal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EFAB730C-E568-414C-A776-1B3C8773B945}"/>
              </a:ext>
            </a:extLst>
          </p:cNvPr>
          <p:cNvSpPr txBox="1"/>
          <p:nvPr/>
        </p:nvSpPr>
        <p:spPr>
          <a:xfrm>
            <a:off x="5094514" y="1861361"/>
            <a:ext cx="6870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/>
              <a:t>Az Egyesült Királyság négy tagországának egyike Észak-Írország. Az alig két millió lakosú kis ország fővárosa Belfast. Itt található a központja a több mint kétszázezer tagot számláló Ír Presbiteriánus Egyháznak. A presbiteriánus kifejezés azt jelenti, hogy a gyülekezetet egy választott testület vezeti, </a:t>
            </a:r>
            <a:r>
              <a:rPr lang="hu-HU" sz="2200" dirty="0" smtClean="0"/>
              <a:t>amelynek </a:t>
            </a:r>
            <a:r>
              <a:rPr lang="hu-HU" sz="2200" dirty="0"/>
              <a:t>tagjai a presbiterek. </a:t>
            </a:r>
          </a:p>
          <a:p>
            <a:pPr algn="ctr"/>
            <a:r>
              <a:rPr lang="hu-HU" sz="2200" dirty="0"/>
              <a:t>Az itt élő presbiteriánusok mind Skóciából származnak, az 1600-as években települtek át az Ír-szigetre, </a:t>
            </a:r>
            <a:r>
              <a:rPr lang="hu-HU" sz="2200" dirty="0" smtClean="0"/>
              <a:t>és </a:t>
            </a:r>
            <a:r>
              <a:rPr lang="hu-HU" sz="2200" dirty="0"/>
              <a:t>azóta is hűek maradtak református hitükhöz. 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ABBF24F2-FF99-4D0C-96C6-918418642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51" r="34488" b="9322"/>
          <a:stretch/>
        </p:blipFill>
        <p:spPr>
          <a:xfrm>
            <a:off x="451521" y="1689578"/>
            <a:ext cx="4642993" cy="3988212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31BB64ED-F0DD-4D85-9589-7294BFE6F0B5}"/>
              </a:ext>
            </a:extLst>
          </p:cNvPr>
          <p:cNvSpPr txBox="1"/>
          <p:nvPr/>
        </p:nvSpPr>
        <p:spPr>
          <a:xfrm>
            <a:off x="0" y="6502115"/>
            <a:ext cx="565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Kép forrása: pixabay.com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4D99E5E-0C0C-4B4A-8210-C35C84604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309" y="5346981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5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4" descr="A képen égbolt, fa, kültéri, épület látható&#10;&#10;Automatikusan generált leírás">
            <a:extLst>
              <a:ext uri="{FF2B5EF4-FFF2-40B4-BE49-F238E27FC236}">
                <a16:creationId xmlns:a16="http://schemas.microsoft.com/office/drawing/2014/main" id="{757D5F8A-F9F3-4D0C-8475-43B966718A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6" y="1463771"/>
            <a:ext cx="3169920" cy="2377440"/>
          </a:xfrm>
          <a:prstGeom prst="rect">
            <a:avLst/>
          </a:prstGeom>
        </p:spPr>
      </p:pic>
      <p:pic>
        <p:nvPicPr>
          <p:cNvPr id="5" name="Kép 4" descr="A képen fa, fű, kültéri, mező látható&#10;&#10;Automatikusan generált leírás">
            <a:extLst>
              <a:ext uri="{FF2B5EF4-FFF2-40B4-BE49-F238E27FC236}">
                <a16:creationId xmlns:a16="http://schemas.microsoft.com/office/drawing/2014/main" id="{F0FF8BCA-DEB0-4357-AA91-BC8ADDECB4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8" y="1500687"/>
            <a:ext cx="3169920" cy="2377440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3662794F-60A6-4F3A-88D2-29D513D7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82881"/>
            <a:ext cx="10364451" cy="1321153"/>
          </a:xfrm>
        </p:spPr>
        <p:txBody>
          <a:bodyPr/>
          <a:lstStyle/>
          <a:p>
            <a:r>
              <a:rPr lang="hu-HU" dirty="0"/>
              <a:t>Testvérkapcsolatunk az Ír presbiteriánus egyházzal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A9948B7-1C55-42B6-845F-70B504B83CE5}"/>
              </a:ext>
            </a:extLst>
          </p:cNvPr>
          <p:cNvSpPr txBox="1"/>
          <p:nvPr/>
        </p:nvSpPr>
        <p:spPr>
          <a:xfrm>
            <a:off x="-37802" y="5200988"/>
            <a:ext cx="48540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800" dirty="0"/>
              <a:t>A Presbiteriánus Egyház jelképe az égő csipkebokor. Emlékszel, hogy melyik bibliai történetben szerepel ez a jelkép?</a:t>
            </a:r>
          </a:p>
        </p:txBody>
      </p:sp>
      <p:pic>
        <p:nvPicPr>
          <p:cNvPr id="9" name="Picture 4" descr="Égő bokor 4">
            <a:extLst>
              <a:ext uri="{FF2B5EF4-FFF2-40B4-BE49-F238E27FC236}">
                <a16:creationId xmlns:a16="http://schemas.microsoft.com/office/drawing/2014/main" id="{8C7F19EB-F184-4565-BB3D-92132FC6C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75" y="5116058"/>
            <a:ext cx="1388177" cy="109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05E9D947-88B2-4593-9B17-03E6E62FEA80}"/>
              </a:ext>
            </a:extLst>
          </p:cNvPr>
          <p:cNvSpPr txBox="1"/>
          <p:nvPr/>
        </p:nvSpPr>
        <p:spPr>
          <a:xfrm>
            <a:off x="0" y="6488668"/>
            <a:ext cx="565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Kép forrása: prebyterianireland.org 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1FE283D-612C-47EE-8CCC-A3438866773D}"/>
              </a:ext>
            </a:extLst>
          </p:cNvPr>
          <p:cNvSpPr txBox="1"/>
          <p:nvPr/>
        </p:nvSpPr>
        <p:spPr>
          <a:xfrm>
            <a:off x="219841" y="4122266"/>
            <a:ext cx="3320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800" dirty="0"/>
              <a:t>Presbiteriánus templom, </a:t>
            </a:r>
            <a:r>
              <a:rPr lang="hu-HU" sz="1800" dirty="0" err="1"/>
              <a:t>Bangor</a:t>
            </a:r>
            <a:r>
              <a:rPr lang="hu-HU" sz="1800" dirty="0"/>
              <a:t>, Észak-Írország</a:t>
            </a:r>
          </a:p>
        </p:txBody>
      </p:sp>
      <p:pic>
        <p:nvPicPr>
          <p:cNvPr id="15" name="Kép 14" descr="A képen szöveg, beltéri, szoba, mennyezet látható&#10;&#10;Automatikusan generált leírás">
            <a:extLst>
              <a:ext uri="{FF2B5EF4-FFF2-40B4-BE49-F238E27FC236}">
                <a16:creationId xmlns:a16="http://schemas.microsoft.com/office/drawing/2014/main" id="{DDF7A9FD-7C05-46CC-B143-A3996F6137D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80" y="1519645"/>
            <a:ext cx="3169920" cy="2377440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5D32FCC3-6A5D-4DCC-A58E-4CE2F5FC89C0}"/>
              </a:ext>
            </a:extLst>
          </p:cNvPr>
          <p:cNvSpPr txBox="1"/>
          <p:nvPr/>
        </p:nvSpPr>
        <p:spPr>
          <a:xfrm>
            <a:off x="3958594" y="4148764"/>
            <a:ext cx="3807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800" dirty="0"/>
              <a:t>A Presbiteriánus </a:t>
            </a:r>
            <a:r>
              <a:rPr lang="hu-HU" dirty="0"/>
              <a:t>T</a:t>
            </a:r>
            <a:r>
              <a:rPr lang="hu-HU" sz="1800" dirty="0"/>
              <a:t>eológia épülete, Belfast, Észak-Írország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E933BD1A-2029-4DDA-8349-691F8F661E2C}"/>
              </a:ext>
            </a:extLst>
          </p:cNvPr>
          <p:cNvSpPr txBox="1"/>
          <p:nvPr/>
        </p:nvSpPr>
        <p:spPr>
          <a:xfrm>
            <a:off x="7859723" y="4117157"/>
            <a:ext cx="3569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800" dirty="0"/>
              <a:t>Egy presbiteriánus templom belülről, </a:t>
            </a:r>
            <a:r>
              <a:rPr lang="hu-HU" sz="1800" dirty="0" err="1"/>
              <a:t>Dundonald</a:t>
            </a:r>
            <a:r>
              <a:rPr lang="hu-HU" sz="1800" dirty="0"/>
              <a:t>, Észak-Írország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4A8A31F-0F63-4243-BB7E-9CCC984BC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4961" y="5461579"/>
            <a:ext cx="1417039" cy="1368000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49C9E691-B212-4272-824D-4264653D7B9F}"/>
              </a:ext>
            </a:extLst>
          </p:cNvPr>
          <p:cNvSpPr txBox="1"/>
          <p:nvPr/>
        </p:nvSpPr>
        <p:spPr>
          <a:xfrm>
            <a:off x="6493311" y="5195933"/>
            <a:ext cx="4081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Kattints ide és nézz utána, hogy valóban van-e testvérkapcsolatunk az Ír Presbiteriánus Egyházzal!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  <p:bldP spid="1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F93F8A-D351-4457-9E04-EC2EA04C6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75423"/>
            <a:ext cx="10364451" cy="1417180"/>
          </a:xfrm>
        </p:spPr>
        <p:txBody>
          <a:bodyPr/>
          <a:lstStyle/>
          <a:p>
            <a:r>
              <a:rPr lang="hu-HU" dirty="0"/>
              <a:t>Hol hallhatnak az északír diákok Istenről?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40D5F0D-697D-4836-B45F-ACDD0CEA7027}"/>
              </a:ext>
            </a:extLst>
          </p:cNvPr>
          <p:cNvSpPr txBox="1"/>
          <p:nvPr/>
        </p:nvSpPr>
        <p:spPr>
          <a:xfrm>
            <a:off x="1244302" y="3651871"/>
            <a:ext cx="288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1. Hittanóra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EDCF193-F962-4BA2-86A7-58D0E0219560}"/>
              </a:ext>
            </a:extLst>
          </p:cNvPr>
          <p:cNvSpPr txBox="1"/>
          <p:nvPr/>
        </p:nvSpPr>
        <p:spPr>
          <a:xfrm>
            <a:off x="6987991" y="3690678"/>
            <a:ext cx="288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2. Cserkészet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ECD7291-8A4B-4CDA-87CD-993525009D16}"/>
              </a:ext>
            </a:extLst>
          </p:cNvPr>
          <p:cNvSpPr txBox="1"/>
          <p:nvPr/>
        </p:nvSpPr>
        <p:spPr>
          <a:xfrm>
            <a:off x="382793" y="4235008"/>
            <a:ext cx="4603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Általános iskolában az északír diákok heti rendszerességgel hittanórán vesznek részt. Ez egy kötelező tantárgy, viszont a szülők katolikus és protestáns hittanórára között választhatnak.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38C2E0A-8582-4A13-BAE3-EA49014899AF}"/>
              </a:ext>
            </a:extLst>
          </p:cNvPr>
          <p:cNvSpPr txBox="1"/>
          <p:nvPr/>
        </p:nvSpPr>
        <p:spPr>
          <a:xfrm>
            <a:off x="5112757" y="4113536"/>
            <a:ext cx="5695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Minden gyülekezethez hét-nyolc cserkészcsoport tartozik. A cserkészek általános iskolás gyerekek, akik heti rendszerességgel összegyűlnek a gyülekezeti teremben. A csoportot középiskolás fiatalok vezetik, és hétről hétre közös feladatokat oldanak meg, énekelnek, játszanak, és Istenről beszélgetnek.</a:t>
            </a:r>
          </a:p>
          <a:p>
            <a:pPr algn="ctr"/>
            <a:r>
              <a:rPr lang="hu-HU" sz="2000" dirty="0"/>
              <a:t>A </a:t>
            </a:r>
            <a:r>
              <a:rPr lang="hu-HU" sz="2000" dirty="0" smtClean="0"/>
              <a:t>ti </a:t>
            </a:r>
            <a:r>
              <a:rPr lang="hu-HU" sz="2000" dirty="0"/>
              <a:t>iskolátoknak van cserkészcsoportja? </a:t>
            </a:r>
          </a:p>
        </p:txBody>
      </p:sp>
      <p:pic>
        <p:nvPicPr>
          <p:cNvPr id="10" name="Kép 9" descr="A képen szöveg, személy, beltéri, csoport látható&#10;&#10;Automatikusan generált leírás">
            <a:extLst>
              <a:ext uri="{FF2B5EF4-FFF2-40B4-BE49-F238E27FC236}">
                <a16:creationId xmlns:a16="http://schemas.microsoft.com/office/drawing/2014/main" id="{5F993158-3044-47E9-A80E-EC4276554D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90" y="1302816"/>
            <a:ext cx="3484670" cy="2323114"/>
          </a:xfrm>
          <a:prstGeom prst="rect">
            <a:avLst/>
          </a:prstGeom>
        </p:spPr>
      </p:pic>
      <p:pic>
        <p:nvPicPr>
          <p:cNvPr id="12" name="Kép 11" descr="A képen fa, fű, kültéri, mező látható&#10;&#10;Automatikusan generált leírás">
            <a:extLst>
              <a:ext uri="{FF2B5EF4-FFF2-40B4-BE49-F238E27FC236}">
                <a16:creationId xmlns:a16="http://schemas.microsoft.com/office/drawing/2014/main" id="{6CF5E23C-9D70-4F41-B9A2-BADE1ED21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97" y="1312571"/>
            <a:ext cx="3568304" cy="232311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D34EFCDE-8141-4B2F-A487-ACAC71C19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309" y="549000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F93F8A-D351-4457-9E04-EC2EA04C6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4423"/>
            <a:ext cx="10364451" cy="1584446"/>
          </a:xfrm>
        </p:spPr>
        <p:txBody>
          <a:bodyPr/>
          <a:lstStyle/>
          <a:p>
            <a:r>
              <a:rPr lang="hu-HU" dirty="0" err="1"/>
              <a:t>HoL</a:t>
            </a:r>
            <a:r>
              <a:rPr lang="hu-HU" dirty="0"/>
              <a:t> hallhatnak az északír diákok Istenről?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3C89141-39E6-47F4-91A8-F6D2427D2EAF}"/>
              </a:ext>
            </a:extLst>
          </p:cNvPr>
          <p:cNvSpPr txBox="1"/>
          <p:nvPr/>
        </p:nvSpPr>
        <p:spPr>
          <a:xfrm>
            <a:off x="334845" y="1388036"/>
            <a:ext cx="288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3. Gyermektanítás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310E686-D281-4E9B-9816-811DDFAE4289}"/>
              </a:ext>
            </a:extLst>
          </p:cNvPr>
          <p:cNvSpPr txBox="1"/>
          <p:nvPr/>
        </p:nvSpPr>
        <p:spPr>
          <a:xfrm>
            <a:off x="572869" y="4654356"/>
            <a:ext cx="79122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Az északír presbiteriánusok vasárnap délelőttönként istentiszteletre gyűlnek össze a templomokban. Az alkalom elején a lelkipásztor vagy a hittanoktató egy bibliai történetről beszél a gyerekeknek. A gyermektanításon az egész gyülekezet részt vesz, majd a gyerekek </a:t>
            </a:r>
            <a:r>
              <a:rPr lang="hu-HU" sz="2000" dirty="0" smtClean="0"/>
              <a:t>a </a:t>
            </a:r>
            <a:r>
              <a:rPr lang="hu-HU" sz="2000" dirty="0"/>
              <a:t>istentiszteletükre vonulnak.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3547EFDB-E569-4415-8C6D-6DE4A4037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16" y="5455577"/>
            <a:ext cx="1374984" cy="13680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F68F9AE3-66E5-40CA-89C5-A627E5D43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025" y="1882423"/>
            <a:ext cx="4846294" cy="2724710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4BAA167D-159E-42EA-94D0-5597C2AF0AE7}"/>
              </a:ext>
            </a:extLst>
          </p:cNvPr>
          <p:cNvSpPr txBox="1"/>
          <p:nvPr/>
        </p:nvSpPr>
        <p:spPr>
          <a:xfrm>
            <a:off x="8191852" y="2479231"/>
            <a:ext cx="3765178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Kattints ide és nézz meg egy presbiteriánus gyermektanítást!</a:t>
            </a:r>
          </a:p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 a tanítás fő üzenete? 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4331F88C-FF7A-44E3-907D-FC1C6F5B6959}"/>
              </a:ext>
            </a:extLst>
          </p:cNvPr>
          <p:cNvSpPr txBox="1"/>
          <p:nvPr/>
        </p:nvSpPr>
        <p:spPr>
          <a:xfrm>
            <a:off x="0" y="6488668"/>
            <a:ext cx="700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Kép forrása: </a:t>
            </a:r>
            <a:r>
              <a:rPr lang="hu-HU" dirty="0">
                <a:hlinkClick r:id="rId4"/>
              </a:rPr>
              <a:t>https://www.youtube.com/watch?v=7MpIK8yflM0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56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DC27A6E3-18A6-4782-9DD1-B458B71F3B90}"/>
              </a:ext>
            </a:extLst>
          </p:cNvPr>
          <p:cNvSpPr/>
          <p:nvPr/>
        </p:nvSpPr>
        <p:spPr>
          <a:xfrm>
            <a:off x="6476402" y="2197585"/>
            <a:ext cx="5483369" cy="30469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3200" b="0" i="0" cap="none" dirty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„</a:t>
            </a:r>
            <a:r>
              <a:rPr lang="hu-HU" sz="3200" b="0" i="0" cap="none" dirty="0">
                <a:solidFill>
                  <a:schemeClr val="bg1"/>
                </a:solidFill>
                <a:effectLst/>
                <a:latin typeface="+mj-lt"/>
              </a:rPr>
              <a:t>Ha vízen kelsz át, én veled vagyok, és ha folyókon, azok nem sodornak el. Ha tűzben jársz, nem perzselődsz meg, a láng nem éget meg téged.” </a:t>
            </a:r>
          </a:p>
          <a:p>
            <a:pPr algn="ctr"/>
            <a:r>
              <a:rPr lang="hu-HU" sz="3200" b="0" i="0" cap="none" dirty="0">
                <a:solidFill>
                  <a:schemeClr val="bg1"/>
                </a:solidFill>
                <a:effectLst/>
                <a:latin typeface="+mj-lt"/>
              </a:rPr>
              <a:t>Ézsaiás 43,2</a:t>
            </a:r>
            <a:endParaRPr lang="hu-HU" sz="3200" b="0" i="0" dirty="0">
              <a:solidFill>
                <a:schemeClr val="bg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1E2281B-5C15-4EBD-B894-02B540EF328D}"/>
              </a:ext>
            </a:extLst>
          </p:cNvPr>
          <p:cNvSpPr txBox="1"/>
          <p:nvPr/>
        </p:nvSpPr>
        <p:spPr>
          <a:xfrm>
            <a:off x="3908807" y="657920"/>
            <a:ext cx="468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Aranymondás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CAE7637-7D4B-4D04-8FFF-26A0DBE0A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10828396" y="5490000"/>
            <a:ext cx="1368000" cy="1368000"/>
          </a:xfrm>
          <a:prstGeom prst="rect">
            <a:avLst/>
          </a:prstGeom>
        </p:spPr>
      </p:pic>
      <p:pic>
        <p:nvPicPr>
          <p:cNvPr id="7" name="Kép 6" descr="A képen éjszakai égbolt látható&#10;&#10;Automatikusan generált leírás">
            <a:extLst>
              <a:ext uri="{FF2B5EF4-FFF2-40B4-BE49-F238E27FC236}">
                <a16:creationId xmlns:a16="http://schemas.microsoft.com/office/drawing/2014/main" id="{7AB13A3F-8E11-4BDA-8984-93C0C049E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3" y="1845038"/>
            <a:ext cx="5623727" cy="37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0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6EF0195D-0FAA-4F06-94DB-081D3324DF14}"/>
              </a:ext>
            </a:extLst>
          </p:cNvPr>
          <p:cNvSpPr txBox="1"/>
          <p:nvPr/>
        </p:nvSpPr>
        <p:spPr>
          <a:xfrm>
            <a:off x="6705600" y="1296063"/>
            <a:ext cx="468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Énekeljünk!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4E7EFEC-CA2A-422A-9AE9-4322E6CBC14A}"/>
              </a:ext>
            </a:extLst>
          </p:cNvPr>
          <p:cNvSpPr txBox="1"/>
          <p:nvPr/>
        </p:nvSpPr>
        <p:spPr>
          <a:xfrm>
            <a:off x="8049590" y="4330832"/>
            <a:ext cx="274420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Kattints ide!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7F52CAF-F066-49BD-9CE3-B8EF20F9D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r="4936" b="23571"/>
          <a:stretch/>
        </p:blipFill>
        <p:spPr bwMode="auto">
          <a:xfrm>
            <a:off x="1564640" y="0"/>
            <a:ext cx="5140960" cy="687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CA2494A-3246-43EF-A23B-E25633846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2090" y="5490000"/>
            <a:ext cx="137991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4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680752"/>
            <a:ext cx="1524000" cy="117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627414" y="-315387"/>
            <a:ext cx="3606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3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b="1" dirty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</a:p>
        </p:txBody>
      </p:sp>
      <p:sp>
        <p:nvSpPr>
          <p:cNvPr id="5" name="Tekercs vízszintesen 4"/>
          <p:cNvSpPr/>
          <p:nvPr/>
        </p:nvSpPr>
        <p:spPr>
          <a:xfrm>
            <a:off x="1627414" y="-66372"/>
            <a:ext cx="10031187" cy="6489410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mennyben,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vétkeinket, 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7A7BBFAF-B329-4D1D-9C32-E7D40B8E25D2}"/>
              </a:ext>
            </a:extLst>
          </p:cNvPr>
          <p:cNvSpPr/>
          <p:nvPr/>
        </p:nvSpPr>
        <p:spPr>
          <a:xfrm>
            <a:off x="2438400" y="5680752"/>
            <a:ext cx="3282950" cy="113877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A826487-ED0A-4FAB-BEFE-70A6F8B3186B}"/>
              </a:ext>
            </a:extLst>
          </p:cNvPr>
          <p:cNvSpPr txBox="1"/>
          <p:nvPr/>
        </p:nvSpPr>
        <p:spPr>
          <a:xfrm>
            <a:off x="2438400" y="5703837"/>
            <a:ext cx="3282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4349F468-F9A7-4B57-9F9B-63E026247A7E}"/>
              </a:ext>
            </a:extLst>
          </p:cNvPr>
          <p:cNvSpPr/>
          <p:nvPr/>
        </p:nvSpPr>
        <p:spPr>
          <a:xfrm>
            <a:off x="5234214" y="5562616"/>
            <a:ext cx="6096000" cy="646331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Áldás, békesség!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E51DEB9E-2E23-49A3-BBAF-AF071C9B51FB}"/>
              </a:ext>
            </a:extLst>
          </p:cNvPr>
          <p:cNvSpPr/>
          <p:nvPr/>
        </p:nvSpPr>
        <p:spPr>
          <a:xfrm>
            <a:off x="5812790" y="6208947"/>
            <a:ext cx="4413251" cy="507831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Források: pixabay.com, refpedi.hu, </a:t>
            </a:r>
            <a:r>
              <a:rPr lang="hu-HU" sz="900" dirty="0">
                <a:latin typeface="+mj-lt"/>
                <a:hlinkClick r:id="rId3"/>
              </a:rPr>
              <a:t>https://reformatus.hu/egysegben/magyar-reformatusok-karpat-medenceben/</a:t>
            </a:r>
            <a:r>
              <a:rPr lang="hu-HU" sz="900" dirty="0">
                <a:latin typeface="+mj-lt"/>
              </a:rPr>
              <a:t>, reflondon.hu, prebyterianireland.org, </a:t>
            </a:r>
            <a:r>
              <a:rPr lang="hu-HU" sz="900" dirty="0">
                <a:latin typeface="+mj-lt"/>
                <a:hlinkClick r:id="rId4"/>
              </a:rPr>
              <a:t>https://www.youtube.com/watch?v=7MpIK8yflM0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ED235FF3-DFF6-420A-A3EB-D7AA1579142B}"/>
              </a:ext>
            </a:extLst>
          </p:cNvPr>
          <p:cNvSpPr txBox="1"/>
          <p:nvPr/>
        </p:nvSpPr>
        <p:spPr>
          <a:xfrm>
            <a:off x="1291770" y="797510"/>
            <a:ext cx="4804230" cy="4832092"/>
          </a:xfrm>
          <a:prstGeom prst="rect">
            <a:avLst/>
          </a:prstGeom>
          <a:solidFill>
            <a:srgbClr val="92D050"/>
          </a:solidFill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szükséged lesz a következőkre: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Laptop, okostelefon vagy tablet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Hangszóró vagy fülhallgató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Lelkes és nyitott hozzáállásod.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EB40C60-A893-44AE-A5B3-CC490B325101}"/>
              </a:ext>
            </a:extLst>
          </p:cNvPr>
          <p:cNvSpPr/>
          <p:nvPr/>
        </p:nvSpPr>
        <p:spPr>
          <a:xfrm>
            <a:off x="6458857" y="2644507"/>
            <a:ext cx="5302293" cy="41264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indítsd el a PPT-t! </a:t>
            </a:r>
          </a:p>
        </p:txBody>
      </p:sp>
    </p:spTree>
    <p:extLst>
      <p:ext uri="{BB962C8B-B14F-4D97-AF65-F5344CB8AC3E}">
        <p14:creationId xmlns:p14="http://schemas.microsoft.com/office/powerpoint/2010/main" val="1249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79" y="5219554"/>
            <a:ext cx="1768021" cy="163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627414" y="-315387"/>
            <a:ext cx="3606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3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b="1" dirty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</a:p>
        </p:txBody>
      </p:sp>
      <p:sp>
        <p:nvSpPr>
          <p:cNvPr id="5" name="Tekercs vízszintesen 4"/>
          <p:cNvSpPr/>
          <p:nvPr/>
        </p:nvSpPr>
        <p:spPr>
          <a:xfrm>
            <a:off x="827314" y="79828"/>
            <a:ext cx="10031187" cy="6489410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mennyben,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vétkeinket, 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42508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7AE225-2BEB-4059-B9ED-5FA6B2D1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09283"/>
            <a:ext cx="10364451" cy="1169893"/>
          </a:xfrm>
        </p:spPr>
        <p:txBody>
          <a:bodyPr/>
          <a:lstStyle/>
          <a:p>
            <a:r>
              <a:rPr lang="hu-HU" dirty="0"/>
              <a:t>BESZÉLGESSETEK!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A54F13-3140-45A6-ADF9-73269121E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486" y="1130503"/>
            <a:ext cx="3606574" cy="42570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400" cap="none" dirty="0"/>
              <a:t>Élnek rokonaid, magyar barátaid külföldön? </a:t>
            </a:r>
          </a:p>
          <a:p>
            <a:pPr marL="0" indent="0" algn="ctr">
              <a:buNone/>
            </a:pPr>
            <a:r>
              <a:rPr lang="hu-HU" sz="2400" cap="none" dirty="0"/>
              <a:t>A csoport tagjai közül kinek az ismerősei élnek a legmesszebb?</a:t>
            </a:r>
          </a:p>
          <a:p>
            <a:pPr marL="0" indent="0" algn="ctr">
              <a:buNone/>
            </a:pPr>
            <a:r>
              <a:rPr lang="hu-HU" sz="2400" cap="none" dirty="0"/>
              <a:t>Van olyan </a:t>
            </a:r>
            <a:r>
              <a:rPr lang="hu-HU" sz="2400" cap="none" dirty="0" smtClean="0"/>
              <a:t>ismerősöd, </a:t>
            </a:r>
            <a:r>
              <a:rPr lang="hu-HU" sz="2400" cap="none" dirty="0"/>
              <a:t>aki magyar, de nem Magyarországon született?</a:t>
            </a:r>
          </a:p>
        </p:txBody>
      </p:sp>
      <p:pic>
        <p:nvPicPr>
          <p:cNvPr id="5" name="Kép 4" descr="A képen kesztyű, növény, kaktusz látható&#10;&#10;Automatikusan generált leírás">
            <a:extLst>
              <a:ext uri="{FF2B5EF4-FFF2-40B4-BE49-F238E27FC236}">
                <a16:creationId xmlns:a16="http://schemas.microsoft.com/office/drawing/2014/main" id="{24399C33-581E-492B-B7B1-7DD618EF5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6" y="1250576"/>
            <a:ext cx="7941009" cy="529814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96B75E0-79C2-405D-BE00-5B6C3B3F0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995" y="5387518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9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E06183-11C4-4D82-ADD8-FE4A5C2F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002"/>
            <a:ext cx="8456865" cy="873595"/>
          </a:xfrm>
        </p:spPr>
        <p:txBody>
          <a:bodyPr>
            <a:normAutofit/>
          </a:bodyPr>
          <a:lstStyle/>
          <a:p>
            <a:r>
              <a:rPr lang="hu-HU" sz="2800" dirty="0"/>
              <a:t>magyarok a Kárpát-medencében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96F14DB-A976-4EDB-88BD-E98A0F401E6B}"/>
              </a:ext>
            </a:extLst>
          </p:cNvPr>
          <p:cNvSpPr txBox="1"/>
          <p:nvPr/>
        </p:nvSpPr>
        <p:spPr>
          <a:xfrm>
            <a:off x="121026" y="6426447"/>
            <a:ext cx="11672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Kép forrása: https://reformatus.hu/egysegben/magyar-reformatusok-karpat-medenceben/</a:t>
            </a:r>
          </a:p>
        </p:txBody>
      </p:sp>
      <p:pic>
        <p:nvPicPr>
          <p:cNvPr id="9" name="Kép 8" descr="A képen térkép látható&#10;&#10;Automatikusan generált leírás">
            <a:extLst>
              <a:ext uri="{FF2B5EF4-FFF2-40B4-BE49-F238E27FC236}">
                <a16:creationId xmlns:a16="http://schemas.microsoft.com/office/drawing/2014/main" id="{4BBCBB2B-9833-4B6D-8A9F-6B8551B7C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6341"/>
            <a:ext cx="8403517" cy="4400749"/>
          </a:xfrm>
          <a:prstGeom prst="rect">
            <a:avLst/>
          </a:prstGeom>
        </p:spPr>
      </p:pic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CB4C9FF3-3258-49FF-96CA-06417A18F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074" y="550167"/>
            <a:ext cx="3760900" cy="289205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hu-HU" cap="none" dirty="0"/>
              <a:t>Amikor a hazánktól távol élő magyarok kerülnek szóba, sokszor Kanadában, Angliában vagy az Egyesült Államokban élő magyarokra gondolunk. Pedig az országhatárhoz egészen közel, a Kárpát-medencében is él több mint másfélmillió magyar, s közülük sokan reformátusok. </a:t>
            </a:r>
          </a:p>
        </p:txBody>
      </p:sp>
      <p:sp>
        <p:nvSpPr>
          <p:cNvPr id="6" name="Tartalom helye 10">
            <a:extLst>
              <a:ext uri="{FF2B5EF4-FFF2-40B4-BE49-F238E27FC236}">
                <a16:creationId xmlns:a16="http://schemas.microsoft.com/office/drawing/2014/main" id="{C81D7446-36D1-4908-86F2-8D3B15E306A7}"/>
              </a:ext>
            </a:extLst>
          </p:cNvPr>
          <p:cNvSpPr txBox="1">
            <a:spLocks/>
          </p:cNvSpPr>
          <p:nvPr/>
        </p:nvSpPr>
        <p:spPr>
          <a:xfrm>
            <a:off x="8376958" y="3636731"/>
            <a:ext cx="3760900" cy="192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hu-HU" b="1" cap="none" dirty="0"/>
              <a:t>Figyeljétek meg a térképet – milyen országokban élnek magyar reformátusok?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hu-HU" b="1" cap="none" dirty="0"/>
              <a:t>Mi az oka ennek a szétszakítottságnak?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199DDEC-42D3-46B8-ACD7-B17916EBC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995" y="5490000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118981-DAA6-408F-97C1-18A097096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40" y="161365"/>
            <a:ext cx="10364451" cy="1596177"/>
          </a:xfrm>
        </p:spPr>
        <p:txBody>
          <a:bodyPr/>
          <a:lstStyle/>
          <a:p>
            <a:r>
              <a:rPr lang="hu-HU" dirty="0"/>
              <a:t>Magyarok a világban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EC7E1E-B4F4-48DF-9FA3-3EA3A58C0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5922" y="1728701"/>
            <a:ext cx="4266077" cy="4967934"/>
          </a:xfrm>
        </p:spPr>
        <p:txBody>
          <a:bodyPr/>
          <a:lstStyle/>
          <a:p>
            <a:pPr marL="0" indent="0" algn="ctr">
              <a:buNone/>
            </a:pPr>
            <a:r>
              <a:rPr lang="hu-HU" cap="none" dirty="0"/>
              <a:t>Míg sok magyar a Trianoni döntés következtében került távol az anyaországtól, addig sokan maguk döntöttek a kivándorlás mellett, vagy szüleik, </a:t>
            </a:r>
            <a:r>
              <a:rPr lang="hu-HU" cap="none" dirty="0" err="1"/>
              <a:t>nagyszüleik</a:t>
            </a:r>
            <a:r>
              <a:rPr lang="hu-HU" cap="none" dirty="0"/>
              <a:t> révén már külföldön születtek.</a:t>
            </a:r>
          </a:p>
          <a:p>
            <a:pPr marL="0" indent="0" algn="ctr">
              <a:buNone/>
            </a:pPr>
            <a:r>
              <a:rPr lang="hu-HU" cap="none" dirty="0"/>
              <a:t>Miért dönthet valaki úgy, hogy elhagyja az országát?</a:t>
            </a:r>
          </a:p>
          <a:p>
            <a:pPr marL="0" indent="0" algn="ctr">
              <a:buNone/>
            </a:pPr>
            <a:r>
              <a:rPr lang="hu-HU" cap="none" dirty="0"/>
              <a:t>Te tervezel hosszabb időt külföldön élni?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079E5C-D6CB-46DB-9B88-5924F070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6" y="1698866"/>
            <a:ext cx="7821706" cy="423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978AA91-6B8E-4F0C-84C4-745760017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994" y="5490000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5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AF7498-C730-4151-BDC6-234B03AC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997" y="282388"/>
            <a:ext cx="8239191" cy="1219612"/>
          </a:xfrm>
        </p:spPr>
        <p:txBody>
          <a:bodyPr/>
          <a:lstStyle/>
          <a:p>
            <a:r>
              <a:rPr lang="hu-HU" dirty="0"/>
              <a:t>Távol a szülőföldtől…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9CC132-D82B-4162-B882-CB2817444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30" y="1650239"/>
            <a:ext cx="5821562" cy="3872389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400" b="0" i="0" cap="none" dirty="0">
                <a:solidFill>
                  <a:srgbClr val="000000"/>
                </a:solidFill>
                <a:effectLst/>
                <a:latin typeface="+mj-lt"/>
              </a:rPr>
              <a:t>„De most így szól az Úr, a te teremtőd, </a:t>
            </a:r>
            <a:r>
              <a:rPr lang="hu-HU" sz="2400" cap="none" dirty="0" err="1">
                <a:solidFill>
                  <a:srgbClr val="000000"/>
                </a:solidFill>
                <a:latin typeface="+mj-lt"/>
              </a:rPr>
              <a:t>J</a:t>
            </a:r>
            <a:r>
              <a:rPr lang="hu-HU" sz="2400" b="0" i="0" cap="none" dirty="0" err="1">
                <a:solidFill>
                  <a:srgbClr val="000000"/>
                </a:solidFill>
                <a:effectLst/>
                <a:latin typeface="+mj-lt"/>
              </a:rPr>
              <a:t>ákób</a:t>
            </a:r>
            <a:r>
              <a:rPr lang="hu-HU" sz="2400" b="0" i="0" cap="none" dirty="0">
                <a:solidFill>
                  <a:srgbClr val="000000"/>
                </a:solidFill>
                <a:effectLst/>
                <a:latin typeface="+mj-lt"/>
              </a:rPr>
              <a:t>, a te formálód, Izrael: Ne félj, mert megváltottalak, neveden szólítottalak, enyém vagy! Ha vízen kelsz át, én veled vagyok, és ha folyókon, azok nem sodornak el. Ha tűzben jársz, nem perzselődsz meg, a láng nem éget meg téged.” (Ézsaiás 43,1</a:t>
            </a:r>
            <a:r>
              <a:rPr lang="hu-HU" sz="2400" b="1" cap="none" dirty="0">
                <a:latin typeface="+mj-lt"/>
              </a:rPr>
              <a:t>–</a:t>
            </a:r>
            <a:r>
              <a:rPr lang="hu-HU" sz="2400" b="0" i="0" cap="none" dirty="0">
                <a:solidFill>
                  <a:srgbClr val="000000"/>
                </a:solidFill>
                <a:effectLst/>
                <a:latin typeface="+mj-lt"/>
              </a:rPr>
              <a:t>2)</a:t>
            </a:r>
            <a:endParaRPr lang="hu-HU" sz="2400" cap="none" dirty="0">
              <a:latin typeface="+mj-lt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B96C190-1248-4C4C-B872-E3B25AA0A56F}"/>
              </a:ext>
            </a:extLst>
          </p:cNvPr>
          <p:cNvSpPr txBox="1"/>
          <p:nvPr/>
        </p:nvSpPr>
        <p:spPr>
          <a:xfrm>
            <a:off x="6454589" y="1411611"/>
            <a:ext cx="49888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/>
              <a:t>A zsidók hetven éven keresztül hazájuktól távol, egy idegen birodalomban, Babilonban éltek. Azonban Isten ebben az időben sem hagyta el a népét, sőt azt ígérte nekik, hogy akár ha tűzben járnak, akár ha vízen kelnek át, Ő velük lesz. Isten hűsége elkíséri az embert, éljen akár a hazájától messze, a világ legtávolabbi pontján.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9AD44DA-D601-436A-BA4B-397F01288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10824000" y="5522628"/>
            <a:ext cx="1368000" cy="136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034" y="4539973"/>
            <a:ext cx="4090312" cy="235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389B91-24C7-4F13-A066-6607FDED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87" y="268711"/>
            <a:ext cx="10364451" cy="1596177"/>
          </a:xfrm>
        </p:spPr>
        <p:txBody>
          <a:bodyPr/>
          <a:lstStyle/>
          <a:p>
            <a:r>
              <a:rPr lang="hu-HU" dirty="0"/>
              <a:t>Hogyan élhetjük meg a hitünket külföldön?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3C84C9-2AA9-401E-9C4B-8CBBAE07A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1701384"/>
            <a:ext cx="5636302" cy="45045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2200" cap="none" dirty="0"/>
              <a:t>Ha valaki önként hagyja el hazáját, az Istennel való kapcsolatát külföldön is megélheti. Ennek két formája lehetséges. Egyrészt bekapcsolódhat az adott ország egyik gyülekezetébe. Ennek előnye, hogy a gyülekezet a lakóhelyéhez közel lesz, megismerkedhet helyi emberekkel, viszont így idegen nyelven hallhat Istenről. Másrészt bekapcsolódhat egy külföldi magyar gyülekezetbe, ahol az anyanyelvén hallhat Istenről, de a lakóhelyétől távolabb lesz a gyülekezet, </a:t>
            </a:r>
            <a:r>
              <a:rPr lang="hu-HU" sz="2200" cap="none" dirty="0" smtClean="0"/>
              <a:t>és </a:t>
            </a:r>
            <a:r>
              <a:rPr lang="hu-HU" sz="2200" cap="none" dirty="0"/>
              <a:t>így kevésbé ismeri meg a lakóhelyén élő keresztyéneket.</a:t>
            </a:r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9350114E-0DF1-4A45-9DEC-C9D8A62AE837}"/>
              </a:ext>
            </a:extLst>
          </p:cNvPr>
          <p:cNvSpPr/>
          <p:nvPr/>
        </p:nvSpPr>
        <p:spPr>
          <a:xfrm>
            <a:off x="6096000" y="3518247"/>
            <a:ext cx="2058649" cy="1034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balra mutató 5">
            <a:extLst>
              <a:ext uri="{FF2B5EF4-FFF2-40B4-BE49-F238E27FC236}">
                <a16:creationId xmlns:a16="http://schemas.microsoft.com/office/drawing/2014/main" id="{64590586-1192-4C16-8483-19F121668CC3}"/>
              </a:ext>
            </a:extLst>
          </p:cNvPr>
          <p:cNvSpPr/>
          <p:nvPr/>
        </p:nvSpPr>
        <p:spPr>
          <a:xfrm>
            <a:off x="9579655" y="3518247"/>
            <a:ext cx="2058649" cy="1034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85E53B6-D76D-4313-AB2A-691DBFDDF897}"/>
              </a:ext>
            </a:extLst>
          </p:cNvPr>
          <p:cNvSpPr txBox="1"/>
          <p:nvPr/>
        </p:nvSpPr>
        <p:spPr>
          <a:xfrm>
            <a:off x="6696233" y="1965083"/>
            <a:ext cx="4716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Szervezzetek vitát: </a:t>
            </a:r>
          </a:p>
          <a:p>
            <a:pPr algn="ctr"/>
            <a:r>
              <a:rPr lang="hu-HU" sz="2400" b="1" dirty="0"/>
              <a:t>Milyen típusú gyülekezetbe kapcsolódnál be külföldön?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C1DFDB7-64BA-4044-9F62-7CF676CB3529}"/>
              </a:ext>
            </a:extLst>
          </p:cNvPr>
          <p:cNvSpPr txBox="1"/>
          <p:nvPr/>
        </p:nvSpPr>
        <p:spPr>
          <a:xfrm>
            <a:off x="5836484" y="4463321"/>
            <a:ext cx="205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Egy helyi gyülekezetbe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97F1CD3-AF50-4089-8BF2-0FF30B255170}"/>
              </a:ext>
            </a:extLst>
          </p:cNvPr>
          <p:cNvSpPr txBox="1"/>
          <p:nvPr/>
        </p:nvSpPr>
        <p:spPr>
          <a:xfrm>
            <a:off x="9839171" y="4403743"/>
            <a:ext cx="205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Egy magyar gyülekezetbe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955608C-7DDF-4F7D-A930-665EC89F7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995" y="5490000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389B91-24C7-4F13-A066-6607FDED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27643"/>
            <a:ext cx="10364451" cy="913403"/>
          </a:xfrm>
        </p:spPr>
        <p:txBody>
          <a:bodyPr/>
          <a:lstStyle/>
          <a:p>
            <a:r>
              <a:rPr lang="hu-HU" dirty="0"/>
              <a:t>Egy gyülekezet </a:t>
            </a:r>
            <a:r>
              <a:rPr lang="hu-HU" dirty="0" err="1"/>
              <a:t>londonban</a:t>
            </a:r>
            <a:endParaRPr lang="hu-HU" dirty="0"/>
          </a:p>
        </p:txBody>
      </p:sp>
      <p:pic>
        <p:nvPicPr>
          <p:cNvPr id="5" name="Tartalom helye 4" descr="A képen személy, csoport, személyek, több látható&#10;&#10;Automatikusan generált leírás">
            <a:extLst>
              <a:ext uri="{FF2B5EF4-FFF2-40B4-BE49-F238E27FC236}">
                <a16:creationId xmlns:a16="http://schemas.microsoft.com/office/drawing/2014/main" id="{EE2502C0-3A97-43E6-AB88-1A48900B7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64" y="3826204"/>
            <a:ext cx="3838337" cy="2878753"/>
          </a:xfrm>
        </p:spPr>
      </p:pic>
      <p:pic>
        <p:nvPicPr>
          <p:cNvPr id="7" name="Kép 6" descr="A képen kültéri, égbolt, fa, épület látható&#10;&#10;Automatikusan generált leírás">
            <a:extLst>
              <a:ext uri="{FF2B5EF4-FFF2-40B4-BE49-F238E27FC236}">
                <a16:creationId xmlns:a16="http://schemas.microsoft.com/office/drawing/2014/main" id="{611495A0-0770-4FB8-9AE3-377EA15EB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0" y="1001119"/>
            <a:ext cx="4262699" cy="2742336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169EBFCB-590A-41EB-8113-B362C603EA10}"/>
              </a:ext>
            </a:extLst>
          </p:cNvPr>
          <p:cNvSpPr txBox="1"/>
          <p:nvPr/>
        </p:nvSpPr>
        <p:spPr>
          <a:xfrm>
            <a:off x="8353662" y="3836110"/>
            <a:ext cx="3838338" cy="1200329"/>
          </a:xfrm>
          <a:prstGeom prst="rect">
            <a:avLst/>
          </a:prstGeom>
          <a:solidFill>
            <a:srgbClr val="5F2426"/>
          </a:solidFill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Kattints ide és nézd meg a gyülekezet bemutatkozó videóját!</a:t>
            </a:r>
            <a:endParaRPr lang="hu-HU" sz="2400" b="1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3F832D18-13C3-4A10-B931-9E443030B314}"/>
              </a:ext>
            </a:extLst>
          </p:cNvPr>
          <p:cNvSpPr txBox="1"/>
          <p:nvPr/>
        </p:nvSpPr>
        <p:spPr>
          <a:xfrm>
            <a:off x="109549" y="6361025"/>
            <a:ext cx="3534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Képek forrása: reflondon.hu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B124E92D-A262-437C-8291-B1185163FEA7}"/>
              </a:ext>
            </a:extLst>
          </p:cNvPr>
          <p:cNvSpPr txBox="1"/>
          <p:nvPr/>
        </p:nvSpPr>
        <p:spPr>
          <a:xfrm>
            <a:off x="5269377" y="1377397"/>
            <a:ext cx="61685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b="0" i="0" cap="none" dirty="0">
                <a:solidFill>
                  <a:srgbClr val="000000"/>
                </a:solidFill>
                <a:effectLst/>
                <a:latin typeface="+mj-lt"/>
              </a:rPr>
              <a:t>Londonban több mint százezer magyar él, közülük sokan reformátusok. 1948-ban Dobos Károly (1902-2004) református lelkész alapított itt magyar gyülekezetet, mely azóta is működik.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A londoni reformátusok minden héten tartanak istentiszteletet és más alkalmakat. </a:t>
            </a:r>
            <a:endParaRPr lang="hu-HU" sz="20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9D2A3EE-8697-4B4E-B194-54329DA45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016" y="5480603"/>
            <a:ext cx="137498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0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seppecske">
  <a:themeElements>
    <a:clrScheme name="Vörös–naranc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</TotalTime>
  <Words>1067</Words>
  <Application>Microsoft Office PowerPoint</Application>
  <PresentationFormat>Szélesvásznú</PresentationFormat>
  <Paragraphs>98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Office-téma</vt:lpstr>
      <vt:lpstr>Cseppecske</vt:lpstr>
      <vt:lpstr>PowerPoint-bemutató</vt:lpstr>
      <vt:lpstr>PowerPoint-bemutató</vt:lpstr>
      <vt:lpstr>PowerPoint-bemutató</vt:lpstr>
      <vt:lpstr>BESZÉLGESSETEK!</vt:lpstr>
      <vt:lpstr>magyarok a Kárpát-medencében</vt:lpstr>
      <vt:lpstr>Magyarok a világban</vt:lpstr>
      <vt:lpstr>Távol a szülőföldtől…</vt:lpstr>
      <vt:lpstr>Hogyan élhetjük meg a hitünket külföldön?</vt:lpstr>
      <vt:lpstr>Egy gyülekezet londonban</vt:lpstr>
      <vt:lpstr>Reformátusok a világban</vt:lpstr>
      <vt:lpstr>Testvérkapcsolatunk az Ír presbiteriánus egyházzal</vt:lpstr>
      <vt:lpstr>Testvérkapcsolatunk az Ír presbiteriánus egyházzal</vt:lpstr>
      <vt:lpstr>Hol hallhatnak az északír diákok Istenről?</vt:lpstr>
      <vt:lpstr>HoL hallhatnak az északír diákok Istenről?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tikasz.emma@sulid.hu</dc:creator>
  <cp:lastModifiedBy>RPI</cp:lastModifiedBy>
  <cp:revision>16</cp:revision>
  <dcterms:created xsi:type="dcterms:W3CDTF">2021-12-14T19:19:18Z</dcterms:created>
  <dcterms:modified xsi:type="dcterms:W3CDTF">2022-02-01T08:14:44Z</dcterms:modified>
</cp:coreProperties>
</file>